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și dată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și dată</a:t>
            </a:r>
          </a:p>
        </p:txBody>
      </p:sp>
      <p:sp>
        <p:nvSpPr>
          <p:cNvPr id="12" name="Titlu prezentar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Titlu prezentare</a:t>
            </a:r>
          </a:p>
        </p:txBody>
      </p:sp>
      <p:sp>
        <p:nvSpPr>
          <p:cNvPr id="13" name="Nivel corp unu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prezentare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ți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corp unu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Declarație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taliu (mar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ții factual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Informații factuale</a:t>
            </a:r>
          </a:p>
        </p:txBody>
      </p:sp>
      <p:sp>
        <p:nvSpPr>
          <p:cNvPr id="107" name="Nivel corp unu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r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Atribuire</a:t>
            </a:r>
          </a:p>
        </p:txBody>
      </p:sp>
      <p:sp>
        <p:nvSpPr>
          <p:cNvPr id="116" name="Nivel corp unu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“Citat important”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oză - 3 exempl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tografie alb-negru de jos în sus a unei clădiri futuriste de apartamente sub un cer înnorat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Fotografie alb-negru cu exteriorul unei clădiri moderne de birouri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tografie alb-negru cu arhitectura modernă, cu elemente de tip grilă, a unei clădiri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oză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tografie alb-negru de jos în sus a unei clădiri modern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ără conțin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poză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grafie alb-negru prezentând luminile și umbrele proiectate pe o clădir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u prezentar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Titlu prezentare</a:t>
            </a:r>
          </a:p>
        </p:txBody>
      </p:sp>
      <p:sp>
        <p:nvSpPr>
          <p:cNvPr id="23" name="Autor și dată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și dată</a:t>
            </a:r>
          </a:p>
        </p:txBody>
      </p:sp>
      <p:sp>
        <p:nvSpPr>
          <p:cNvPr id="24" name="Nivel corp unu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prezentare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poză (alt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u diapozitiv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Titlu diapozitiv</a:t>
            </a:r>
          </a:p>
        </p:txBody>
      </p:sp>
      <p:sp>
        <p:nvSpPr>
          <p:cNvPr id="33" name="Nivel corp unu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Subtitlu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grafie alb-negru prezentând umbrele proiectate pe o structură de beton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 și marcat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u diapozitiv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43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44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t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u, marcatori și poz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u diapozitiv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61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62" name="Nivel corp unu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tografie alb-negru de detaliu cu arhitectura complexă a unei clădiri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țiu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u secțiu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Titlu secțiune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u diapozitiv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Titlu diapozitiv</a:t>
            </a:r>
          </a:p>
        </p:txBody>
      </p:sp>
      <p:sp>
        <p:nvSpPr>
          <p:cNvPr id="80" name="Subtitlu diapozitiv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diapozitiv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u agendă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Titlu agendă</a:t>
            </a:r>
          </a:p>
        </p:txBody>
      </p:sp>
      <p:sp>
        <p:nvSpPr>
          <p:cNvPr id="89" name="Subtitlu agendă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Subtitlu agendă</a:t>
            </a:r>
          </a:p>
        </p:txBody>
      </p:sp>
      <p:sp>
        <p:nvSpPr>
          <p:cNvPr id="90" name="Nivel corp unu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Subiecte agendă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diapozitiv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Titlu diapozitiv</a:t>
            </a:r>
          </a:p>
        </p:txBody>
      </p:sp>
      <p:sp>
        <p:nvSpPr>
          <p:cNvPr id="3" name="Nivel corp unu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marcator diapozitiv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luj-Napoca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767715">
              <a:defRPr b="0" sz="3348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Cluj-Napoca, 2025</a:t>
            </a:r>
          </a:p>
        </p:txBody>
      </p:sp>
      <p:sp>
        <p:nvSpPr>
          <p:cNvPr id="152" name="MoneyStream"/>
          <p:cNvSpPr txBox="1"/>
          <p:nvPr>
            <p:ph type="ctrTitle"/>
          </p:nvPr>
        </p:nvSpPr>
        <p:spPr>
          <a:xfrm>
            <a:off x="1327111" y="3595851"/>
            <a:ext cx="21729778" cy="2606481"/>
          </a:xfrm>
          <a:prstGeom prst="rect">
            <a:avLst/>
          </a:prstGeom>
        </p:spPr>
        <p:txBody>
          <a:bodyPr/>
          <a:lstStyle/>
          <a:p>
            <a:pPr algn="ctr" defTabSz="182880">
              <a:lnSpc>
                <a:spcPct val="100000"/>
              </a:lnSpc>
              <a:defRPr spc="0" sz="9600">
                <a:latin typeface="Helvetica"/>
                <a:ea typeface="Helvetica"/>
                <a:cs typeface="Helvetica"/>
                <a:sym typeface="Helvetica"/>
              </a:defRPr>
            </a:pPr>
            <a:r>
              <a:t>MoneyStream</a:t>
            </a:r>
          </a:p>
          <a:p>
            <a:pPr algn="ctr" defTabSz="182880">
              <a:lnSpc>
                <a:spcPct val="100000"/>
              </a:lnSpc>
              <a:defRPr spc="0" sz="6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3" name="Contribuitori : Bogdan-Alexandru  BÂRGĂOANU…"/>
          <p:cNvSpPr txBox="1"/>
          <p:nvPr>
            <p:ph type="subTitle" sz="quarter" idx="1"/>
          </p:nvPr>
        </p:nvSpPr>
        <p:spPr>
          <a:xfrm>
            <a:off x="1751526" y="9031796"/>
            <a:ext cx="21971001" cy="1905001"/>
          </a:xfrm>
          <a:prstGeom prst="rect">
            <a:avLst/>
          </a:prstGeom>
        </p:spPr>
        <p:txBody>
          <a:bodyPr/>
          <a:lstStyle/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Contribuitori : Bogdan-Alexandru  BÂRGĂOANU </a:t>
            </a:r>
          </a:p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       Diana-Susana FORRAI</a:t>
            </a:r>
          </a:p>
          <a:p>
            <a:pPr indent="11176" algn="r" defTabSz="182880">
              <a:defRPr b="0" sz="312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Coordonator științific: Prof. dr. ing. Ioan-Valentin SITA</a:t>
            </a:r>
          </a:p>
          <a:p>
            <a:pPr indent="11176" defTabSz="182880">
              <a:defRPr b="0" sz="3120">
                <a:solidFill>
                  <a:srgbClr val="000000"/>
                </a:solidFill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 </a:t>
            </a:r>
          </a:p>
          <a:p>
            <a:pPr indent="11176" defTabSz="182880">
              <a:defRPr b="0" sz="640">
                <a:solidFill>
                  <a:srgbClr val="000000"/>
                </a:solidFill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indent="11176" defTabSz="182880">
              <a:defRPr b="0" sz="22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</p:txBody>
      </p:sp>
      <p:sp>
        <p:nvSpPr>
          <p:cNvPr id="154" name="PLATFORMĂ INTEGRATĂ PENTRU GESTIONAREA ŞI VIZUALIZAREA CURSURILOR VALUTARE"/>
          <p:cNvSpPr txBox="1"/>
          <p:nvPr/>
        </p:nvSpPr>
        <p:spPr>
          <a:xfrm>
            <a:off x="917426" y="6731239"/>
            <a:ext cx="22549147" cy="177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5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PLATFORMĂ INTEGRATĂ PENTRU GESTIONAREA ŞI VIZUALIZAREA CURSURILOR VALUTARE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lătură-te nouă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Alătură-te nouă!</a:t>
            </a:r>
          </a:p>
        </p:txBody>
      </p:sp>
      <p:pic>
        <p:nvPicPr>
          <p:cNvPr id="191" name="formQr.png" descr="formQ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3900" y="5435600"/>
            <a:ext cx="7010400" cy="701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 invităm să completezi acest chestionar, fie că ești un client interesat sau un potențial partener, pentru a contribui la dezvoltarea proiectului nostru și pentru a face din povestea MoneyStream!"/>
          <p:cNvSpPr txBox="1"/>
          <p:nvPr/>
        </p:nvSpPr>
        <p:spPr>
          <a:xfrm>
            <a:off x="1090644" y="3437434"/>
            <a:ext cx="11099801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457200">
              <a:defRPr sz="5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Te invităm să completezi acest chestionar, fie că ești un client interesat sau un potențial partener, pentru a contribui la dezvoltarea proiectului nostru și pentru a face din povestea MoneyStream!</a:t>
            </a:r>
          </a:p>
        </p:txBody>
      </p:sp>
      <p:pic>
        <p:nvPicPr>
          <p:cNvPr id="193" name="pngwing.com (1).png" descr="pngwing.com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18000" y="2260574"/>
            <a:ext cx="2364637" cy="2362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ulțumim pentru atenția acordată !"/>
          <p:cNvSpPr txBox="1"/>
          <p:nvPr>
            <p:ph type="title"/>
          </p:nvPr>
        </p:nvSpPr>
        <p:spPr>
          <a:xfrm>
            <a:off x="2492421" y="3529896"/>
            <a:ext cx="13321024" cy="4833647"/>
          </a:xfrm>
          <a:prstGeom prst="rect">
            <a:avLst/>
          </a:prstGeom>
        </p:spPr>
        <p:txBody>
          <a:bodyPr/>
          <a:lstStyle>
            <a:lvl1pPr algn="ctr">
              <a:defRPr b="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Mulțumim pentru atenția acordată !</a:t>
            </a:r>
          </a:p>
        </p:txBody>
      </p:sp>
      <p:pic>
        <p:nvPicPr>
          <p:cNvPr id="19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1500" y="60325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 problemă comună, o soluție inovatoare"/>
          <p:cNvSpPr txBox="1"/>
          <p:nvPr>
            <p:ph type="title"/>
          </p:nvPr>
        </p:nvSpPr>
        <p:spPr>
          <a:xfrm>
            <a:off x="1206500" y="573351"/>
            <a:ext cx="21590557" cy="1435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O problemă comună, o soluție inovatoare</a:t>
            </a:r>
          </a:p>
        </p:txBody>
      </p:sp>
      <p:sp>
        <p:nvSpPr>
          <p:cNvPr id="157" name="Principalele probleme cu care se confruntă utilizatorii atunci când au nevoie de informații despre cursurile valutare:"/>
          <p:cNvSpPr txBox="1"/>
          <p:nvPr>
            <p:ph type="body" idx="21"/>
          </p:nvPr>
        </p:nvSpPr>
        <p:spPr>
          <a:xfrm>
            <a:off x="1040622" y="2435536"/>
            <a:ext cx="11309388" cy="21750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defRPr b="0" sz="41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Principalele probleme cu care se confruntă utilizatorii atunci când au nevoie de informații despre cursurile valutare:</a:t>
            </a:r>
          </a:p>
        </p:txBody>
      </p:sp>
      <p:sp>
        <p:nvSpPr>
          <p:cNvPr id="158" name="Informații Fragmentate și Incoerente…"/>
          <p:cNvSpPr txBox="1"/>
          <p:nvPr>
            <p:ph type="body" sz="half" idx="1"/>
          </p:nvPr>
        </p:nvSpPr>
        <p:spPr>
          <a:xfrm>
            <a:off x="1187777" y="5037626"/>
            <a:ext cx="9779001" cy="8256012"/>
          </a:xfrm>
          <a:prstGeom prst="rect">
            <a:avLst/>
          </a:prstGeom>
        </p:spPr>
        <p:txBody>
          <a:bodyPr/>
          <a:lstStyle/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Informații Fragmentate și Incoerente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Actualizare Întârziată a Datelor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Lipsa de Transparență a Comisioanelor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Interfețe Complexe și Dificile de Utilizat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Riscuri de fraudă</a:t>
            </a:r>
          </a:p>
          <a:p>
            <a:pPr marL="152400" indent="-1524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  Confidențialitate</a:t>
            </a:r>
          </a:p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Limbaj Tehnic </a:t>
            </a:r>
          </a:p>
          <a:p>
            <a:pPr marL="482600" indent="-482600" defTabSz="4572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38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rPr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</a:rPr>
              <a:t>MoneyStream</a:t>
            </a:r>
            <a:r>
              <a: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rPr>
              <a:t> </a:t>
            </a:r>
            <a:r>
              <a:t>îți oferă informații clare și precise despre cursurile valutare, fără complicații!</a:t>
            </a:r>
          </a:p>
        </p:txBody>
      </p:sp>
      <p:pic>
        <p:nvPicPr>
          <p:cNvPr id="159" name="imagine lipită.tiff" descr="imagine lipită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2581" y="2802052"/>
            <a:ext cx="8394368" cy="8394368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rsurile valutare, la un click distanță!"/>
          <p:cNvSpPr txBox="1"/>
          <p:nvPr>
            <p:ph type="title"/>
          </p:nvPr>
        </p:nvSpPr>
        <p:spPr>
          <a:xfrm>
            <a:off x="1154005" y="649935"/>
            <a:ext cx="19205790" cy="1435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Cursurile valutare, la un click distanță!</a:t>
            </a:r>
          </a:p>
        </p:txBody>
      </p:sp>
      <p:sp>
        <p:nvSpPr>
          <p:cNvPr id="162" name="MoneyStream este o soluție modernă pentru gestionarea schimburilor valutare, concepută atât pentru clienți, cât și pentru partenerii din platformă.…"/>
          <p:cNvSpPr txBox="1"/>
          <p:nvPr>
            <p:ph type="body" idx="21"/>
          </p:nvPr>
        </p:nvSpPr>
        <p:spPr>
          <a:xfrm>
            <a:off x="1090644" y="3437434"/>
            <a:ext cx="11099801" cy="7277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MoneyStream este o soluție modernă pentru gestionarea schimburilor valutare, concepută atât pentru clienți, cât și pentru partenerii din platformă. </a:t>
            </a:r>
          </a:p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defTabSz="397763">
              <a:defRPr b="0" sz="435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Aceasta pune un accent deosebit pe securitatea datelor, folosind criptarea informațiilor sensibile și protejând API-ul prin tehnologia JWT pentru autentificare sigură.</a:t>
            </a:r>
          </a:p>
        </p:txBody>
      </p:sp>
      <p:pic>
        <p:nvPicPr>
          <p:cNvPr id="16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3900" y="60452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racteristici care fac diferența"/>
          <p:cNvSpPr txBox="1"/>
          <p:nvPr>
            <p:ph type="title"/>
          </p:nvPr>
        </p:nvSpPr>
        <p:spPr>
          <a:xfrm>
            <a:off x="1206500" y="952500"/>
            <a:ext cx="19492279" cy="1435100"/>
          </a:xfrm>
          <a:prstGeom prst="rect">
            <a:avLst/>
          </a:prstGeom>
        </p:spPr>
        <p:txBody>
          <a:bodyPr/>
          <a:lstStyle>
            <a:lvl1pPr>
              <a:defRPr b="0" spc="-159" sz="80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Caracteristici care fac diferența</a:t>
            </a:r>
          </a:p>
        </p:txBody>
      </p:sp>
      <p:sp>
        <p:nvSpPr>
          <p:cNvPr id="166" name="Administrator…"/>
          <p:cNvSpPr txBox="1"/>
          <p:nvPr>
            <p:ph type="body" idx="1"/>
          </p:nvPr>
        </p:nvSpPr>
        <p:spPr>
          <a:xfrm>
            <a:off x="968606" y="3146510"/>
            <a:ext cx="22446788" cy="9385128"/>
          </a:xfrm>
          <a:prstGeom prst="rect">
            <a:avLst/>
          </a:prstGeom>
        </p:spPr>
        <p:txBody>
          <a:bodyPr/>
          <a:lstStyle/>
          <a:p>
            <a:pPr marL="0" indent="0" defTabSz="2072588">
              <a:spcBef>
                <a:spcPts val="3800"/>
              </a:spcBef>
              <a:buSzTx/>
              <a:buNone/>
              <a:defRPr sz="4250" u="sng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Administrator 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Autentificare unică pentru fiecare partener în platforma.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Gestionarea monedelor din platforma : posibilitatea de a introducere chiar și criptomonede/alte valute virtuale 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gestionării a locațiilor : integrarea Google maps și a geolocatiei.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gestionării cursurilor de schimb valutar în funcție de locație și moneda.</a:t>
            </a:r>
          </a:p>
          <a:p>
            <a:pPr marL="518160" indent="-51816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vizualizării partenerilor înscriși în platforma pentru a facilita comunicarea și colaborarea dintre aceștia.</a:t>
            </a:r>
          </a:p>
          <a:p>
            <a:pPr marL="0" indent="0" defTabSz="2072588">
              <a:spcBef>
                <a:spcPts val="3800"/>
              </a:spcBef>
              <a:buSzTx/>
              <a:buNone/>
              <a:defRPr sz="4250" u="sng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Client</a:t>
            </a:r>
          </a:p>
          <a:p>
            <a:pPr marL="539750" indent="-539750" defTabSz="2072588">
              <a:spcBef>
                <a:spcPts val="3800"/>
              </a:spcBef>
              <a:buSzPct val="40000"/>
              <a:buBlip>
                <a:blip r:embed="rId3"/>
              </a:buBlip>
              <a:defRPr sz="3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Posibilitatea de vizualizare a celor mai apropiate, celor mai bune și a tuturor schimburi valutare înscrise în platforma.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m funcționează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Cum funcționează ?</a:t>
            </a:r>
          </a:p>
        </p:txBody>
      </p:sp>
      <p:sp>
        <p:nvSpPr>
          <p:cNvPr id="169" name="Partenerii își crează un cont în platforma, de unde pot vizualiza monedele deja existente și le pot configura.…"/>
          <p:cNvSpPr txBox="1"/>
          <p:nvPr>
            <p:ph type="body" idx="1"/>
          </p:nvPr>
        </p:nvSpPr>
        <p:spPr>
          <a:xfrm>
            <a:off x="862063" y="3687093"/>
            <a:ext cx="22659874" cy="9378833"/>
          </a:xfrm>
          <a:prstGeom prst="rect">
            <a:avLst/>
          </a:prstGeom>
        </p:spPr>
        <p:txBody>
          <a:bodyPr lIns="0" tIns="0" rIns="0" bIns="0"/>
          <a:lstStyle/>
          <a:p>
            <a:pPr marL="558800" indent="-558800"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Partenerii își crează un cont în platforma, de unde pot vizualiza monedele deja existente și le pot configura.</a:t>
            </a: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Partenerii își adaugă locațiile care țin de societatea comercială, cu detaliile necesare (e.g. adresa, coordonate, detalii)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Operatorii respectivilor parteneri pot să își gestioneze cursurile valutare pentru locațiile la care frecventează.</a:t>
            </a: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</a:p>
          <a:p>
            <a:pPr marL="558800" indent="-558800">
              <a:lnSpc>
                <a:spcPct val="100000"/>
              </a:lnSpc>
              <a:spcBef>
                <a:spcPts val="0"/>
              </a:spcBef>
              <a:buSzPct val="40000"/>
              <a:buBlip>
                <a:blip r:embed="rId3"/>
              </a:buBlip>
              <a:defRPr sz="44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La orice modificare, clientul este informat de cursurile noi introduse în platformă.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undamentată pe tehnologii de ultimă generație"/>
          <p:cNvSpPr txBox="1"/>
          <p:nvPr>
            <p:ph type="title"/>
          </p:nvPr>
        </p:nvSpPr>
        <p:spPr>
          <a:xfrm>
            <a:off x="1308100" y="965200"/>
            <a:ext cx="22795575" cy="1435100"/>
          </a:xfrm>
          <a:prstGeom prst="rect">
            <a:avLst/>
          </a:prstGeom>
        </p:spPr>
        <p:txBody>
          <a:bodyPr/>
          <a:lstStyle/>
          <a:p>
            <a: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 </a:t>
            </a:r>
            <a:r>
              <a:rPr spc="-150" sz="7519"/>
              <a:t>Fundamentată</a:t>
            </a:r>
            <a:r>
              <a:t> pe tehnologii de ultimă generație</a:t>
            </a:r>
          </a:p>
        </p:txBody>
      </p:sp>
      <p:pic>
        <p:nvPicPr>
          <p:cNvPr id="172" name="png-transparent-react-react-native-logos-brands-in-colors-icon-thumbnail-2-removebg-preview.png" descr="png-transparent-react-react-native-logos-brands-in-colors-icon-thumbnail-2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846" y="3483317"/>
            <a:ext cx="3619501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ine lipită.png" descr="imagine lipită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97356" y="8381296"/>
            <a:ext cx="3619501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ine lipită.png" descr="imagine lipită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51106" y="3710990"/>
            <a:ext cx="4112549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ine lipită.png" descr="imagine lipită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84665" y="9030732"/>
            <a:ext cx="2019301" cy="2847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79300" y="7581900"/>
            <a:ext cx="5194300" cy="519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.png" descr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28800" y="8991600"/>
            <a:ext cx="29083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.png" descr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50000" y="3797300"/>
            <a:ext cx="4886740" cy="299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ngwing.com.png" descr="pngwing.co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700000" y="3213100"/>
            <a:ext cx="41656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e ce să alegi MoneyStream ?"/>
          <p:cNvSpPr txBox="1"/>
          <p:nvPr>
            <p:ph type="title"/>
          </p:nvPr>
        </p:nvSpPr>
        <p:spPr>
          <a:xfrm>
            <a:off x="1133557" y="691835"/>
            <a:ext cx="22511215" cy="1435101"/>
          </a:xfrm>
          <a:prstGeom prst="rect">
            <a:avLst/>
          </a:prstGeom>
        </p:spPr>
        <p:txBody>
          <a:bodyPr/>
          <a:lstStyle>
            <a:lvl1pPr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 De ce să alegi MoneyStream ?</a:t>
            </a:r>
          </a:p>
        </p:txBody>
      </p:sp>
      <p:sp>
        <p:nvSpPr>
          <p:cNvPr id="182" name="Tehnologii moderne…"/>
          <p:cNvSpPr txBox="1"/>
          <p:nvPr>
            <p:ph type="body" idx="1"/>
          </p:nvPr>
        </p:nvSpPr>
        <p:spPr>
          <a:xfrm>
            <a:off x="1206500" y="2873905"/>
            <a:ext cx="22365330" cy="10346235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Tehnologii moderne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Interfață intuitivă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Funcționalități personalizate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Posiblitatea de scalare sau integrare cu alte servicii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Securitate îmbunătățită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Economisește timp și efort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Acces la informații în timp real</a:t>
            </a:r>
          </a:p>
          <a:p>
            <a:pPr marL="571500" indent="-571500">
              <a:buSzPct val="40000"/>
              <a:buBlip>
                <a:blip r:embed="rId3"/>
              </a:buBlip>
              <a:defRPr sz="45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Integrarea serviciului SMTP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UI Administrator"/>
          <p:cNvSpPr txBox="1"/>
          <p:nvPr>
            <p:ph type="title"/>
          </p:nvPr>
        </p:nvSpPr>
        <p:spPr>
          <a:xfrm>
            <a:off x="7302500" y="647700"/>
            <a:ext cx="9779000" cy="1435100"/>
          </a:xfrm>
          <a:prstGeom prst="rect">
            <a:avLst/>
          </a:prstGeom>
        </p:spPr>
        <p:txBody>
          <a:bodyPr/>
          <a:lstStyle>
            <a:lvl1pPr algn="ctr"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UI Administrator</a:t>
            </a:r>
          </a:p>
        </p:txBody>
      </p:sp>
      <p:pic>
        <p:nvPicPr>
          <p:cNvPr id="185" name="2025-01-1322-26-57-ezgif.com-video-to-mp4-converter.mp4" descr="2025-01-1322-26-57-ezgif.com-video-to-mp4-convert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91230" y="3115098"/>
            <a:ext cx="19201970" cy="944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UI Client"/>
          <p:cNvSpPr txBox="1"/>
          <p:nvPr>
            <p:ph type="title"/>
          </p:nvPr>
        </p:nvSpPr>
        <p:spPr>
          <a:xfrm>
            <a:off x="7302500" y="647700"/>
            <a:ext cx="9779000" cy="1435100"/>
          </a:xfrm>
          <a:prstGeom prst="rect">
            <a:avLst/>
          </a:prstGeom>
        </p:spPr>
        <p:txBody>
          <a:bodyPr/>
          <a:lstStyle>
            <a:lvl1pPr algn="ctr" defTabSz="2292038">
              <a:defRPr b="0" spc="-159" sz="799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UI Client</a:t>
            </a:r>
          </a:p>
        </p:txBody>
      </p:sp>
      <p:pic>
        <p:nvPicPr>
          <p:cNvPr id="188" name="MoneyStream_UIClient.mp4" descr="MoneyStream_UIClien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71427" y="3113722"/>
            <a:ext cx="19247173" cy="9463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